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63" r:id="rId2"/>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91" autoAdjust="0"/>
    <p:restoredTop sz="95529" autoAdjust="0"/>
  </p:normalViewPr>
  <p:slideViewPr>
    <p:cSldViewPr snapToGrid="0">
      <p:cViewPr varScale="1">
        <p:scale>
          <a:sx n="79" d="100"/>
          <a:sy n="79" d="100"/>
        </p:scale>
        <p:origin x="1398" y="78"/>
      </p:cViewPr>
      <p:guideLst>
        <p:guide orient="horz" pos="2183"/>
        <p:guide pos="2880"/>
      </p:guideLst>
    </p:cSldViewPr>
  </p:slideViewPr>
  <p:notesTextViewPr>
    <p:cViewPr>
      <p:scale>
        <a:sx n="1" d="1"/>
        <a:sy n="1" d="1"/>
      </p:scale>
      <p:origin x="0" y="0"/>
    </p:cViewPr>
  </p:notesTextViewPr>
  <p:notesViewPr>
    <p:cSldViewPr snapToGrid="0" showGuides="1">
      <p:cViewPr varScale="1">
        <p:scale>
          <a:sx n="78" d="100"/>
          <a:sy n="78" d="100"/>
        </p:scale>
        <p:origin x="305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249094" y="154274"/>
            <a:ext cx="4632058" cy="513508"/>
          </a:xfrm>
          <a:prstGeom prst="rect">
            <a:avLst/>
          </a:prstGeom>
        </p:spPr>
        <p:txBody>
          <a:bodyPr vert="horz" lIns="95390" tIns="47695" rIns="95390" bIns="47695" rtlCol="0"/>
          <a:lstStyle>
            <a:lvl1pPr algn="l">
              <a:defRPr sz="1300"/>
            </a:lvl1pPr>
          </a:lstStyle>
          <a:p>
            <a:pPr algn="ctr"/>
            <a:r>
              <a:rPr lang="ja-JP" altLang="en-US" dirty="0"/>
              <a:t>日本塑性加工学会　平成</a:t>
            </a:r>
            <a:r>
              <a:rPr lang="en-US" altLang="ja-JP" dirty="0"/>
              <a:t>30</a:t>
            </a:r>
            <a:r>
              <a:rPr lang="ja-JP" altLang="en-US" dirty="0"/>
              <a:t>年度関西支部 若手技術交流会</a:t>
            </a:r>
            <a:endParaRPr lang="en-US" altLang="ja-JP" dirty="0"/>
          </a:p>
          <a:p>
            <a:pPr algn="ctr"/>
            <a:r>
              <a:rPr lang="ja-JP" altLang="en-US" dirty="0"/>
              <a:t>（関西支部　第</a:t>
            </a:r>
            <a:r>
              <a:rPr lang="en-US" altLang="ja-JP" dirty="0"/>
              <a:t>36</a:t>
            </a:r>
            <a:r>
              <a:rPr lang="ja-JP" altLang="en-US" dirty="0"/>
              <a:t>回先端塑性加工技術コロキウム</a:t>
            </a:r>
            <a:r>
              <a:rPr lang="en-US" altLang="ja-JP" dirty="0"/>
              <a:t>)</a:t>
            </a:r>
            <a:endParaRPr kumimoji="1" lang="ja-JP" altLang="en-US" dirty="0"/>
          </a:p>
        </p:txBody>
      </p:sp>
      <p:sp>
        <p:nvSpPr>
          <p:cNvPr id="4" name="フッター プレースホルダー 3"/>
          <p:cNvSpPr>
            <a:spLocks noGrp="1"/>
          </p:cNvSpPr>
          <p:nvPr>
            <p:ph type="ftr" sz="quarter" idx="2"/>
          </p:nvPr>
        </p:nvSpPr>
        <p:spPr>
          <a:xfrm>
            <a:off x="0" y="9721107"/>
            <a:ext cx="3076363" cy="513507"/>
          </a:xfrm>
          <a:prstGeom prst="rect">
            <a:avLst/>
          </a:prstGeom>
        </p:spPr>
        <p:txBody>
          <a:bodyPr vert="horz" lIns="95390" tIns="47695" rIns="95390" bIns="4769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7"/>
            <a:ext cx="3076363" cy="513507"/>
          </a:xfrm>
          <a:prstGeom prst="rect">
            <a:avLst/>
          </a:prstGeom>
        </p:spPr>
        <p:txBody>
          <a:bodyPr vert="horz" lIns="95390" tIns="47695" rIns="95390" bIns="47695" rtlCol="0" anchor="b"/>
          <a:lstStyle>
            <a:lvl1pPr algn="r">
              <a:defRPr sz="1300"/>
            </a:lvl1pPr>
          </a:lstStyle>
          <a:p>
            <a:fld id="{D912D336-9F2D-4F38-8281-F1C9F1D4C15D}" type="slidenum">
              <a:rPr kumimoji="1" lang="ja-JP" altLang="en-US" smtClean="0"/>
              <a:t>‹#›</a:t>
            </a:fld>
            <a:endParaRPr kumimoji="1" lang="ja-JP" altLang="en-US"/>
          </a:p>
        </p:txBody>
      </p:sp>
    </p:spTree>
    <p:extLst>
      <p:ext uri="{BB962C8B-B14F-4D97-AF65-F5344CB8AC3E}">
        <p14:creationId xmlns:p14="http://schemas.microsoft.com/office/powerpoint/2010/main" val="1774577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74008" y="256729"/>
            <a:ext cx="4377093" cy="513459"/>
          </a:xfrm>
          <a:prstGeom prst="rect">
            <a:avLst/>
          </a:prstGeom>
        </p:spPr>
        <p:txBody>
          <a:bodyPr vert="horz" lIns="95390" tIns="47695" rIns="95390" bIns="47695" rtlCol="0"/>
          <a:lstStyle>
            <a:lvl1pPr algn="ctr">
              <a:defRPr sz="1300"/>
            </a:lvl1pPr>
          </a:lstStyle>
          <a:p>
            <a:r>
              <a:rPr lang="ja-JP" altLang="en-US" dirty="0"/>
              <a:t>日本塑性加工学会　平成</a:t>
            </a:r>
            <a:r>
              <a:rPr lang="en-US" altLang="ja-JP" dirty="0"/>
              <a:t>30</a:t>
            </a:r>
            <a:r>
              <a:rPr lang="ja-JP" altLang="en-US" dirty="0"/>
              <a:t>年度関西支部 若手技術交流会</a:t>
            </a:r>
            <a:endParaRPr lang="en-US" altLang="ja-JP" dirty="0"/>
          </a:p>
          <a:p>
            <a:r>
              <a:rPr lang="ja-JP" altLang="en-US" dirty="0"/>
              <a:t>（関西支部　第</a:t>
            </a:r>
            <a:r>
              <a:rPr lang="en-US" altLang="ja-JP" dirty="0"/>
              <a:t>36</a:t>
            </a:r>
            <a:r>
              <a:rPr lang="ja-JP" altLang="en-US" dirty="0"/>
              <a:t>回先端塑性加工技術コロキウム）</a:t>
            </a:r>
          </a:p>
        </p:txBody>
      </p:sp>
      <p:sp>
        <p:nvSpPr>
          <p:cNvPr id="4" name="スライド イメージ プレースホルダー 3"/>
          <p:cNvSpPr>
            <a:spLocks noGrp="1" noRot="1" noChangeAspect="1"/>
          </p:cNvSpPr>
          <p:nvPr>
            <p:ph type="sldImg" idx="2"/>
          </p:nvPr>
        </p:nvSpPr>
        <p:spPr>
          <a:xfrm>
            <a:off x="1246188" y="1277938"/>
            <a:ext cx="4606925" cy="3454400"/>
          </a:xfrm>
          <a:prstGeom prst="rect">
            <a:avLst/>
          </a:prstGeom>
          <a:noFill/>
          <a:ln w="12700">
            <a:solidFill>
              <a:prstClr val="black"/>
            </a:solidFill>
          </a:ln>
        </p:spPr>
        <p:txBody>
          <a:bodyPr vert="horz" lIns="95390" tIns="47695" rIns="95390" bIns="47695" rtlCol="0" anchor="ctr"/>
          <a:lstStyle/>
          <a:p>
            <a:endParaRPr lang="ja-JP" altLang="en-US"/>
          </a:p>
        </p:txBody>
      </p:sp>
      <p:sp>
        <p:nvSpPr>
          <p:cNvPr id="5" name="ノート プレースホルダー 4"/>
          <p:cNvSpPr>
            <a:spLocks noGrp="1"/>
          </p:cNvSpPr>
          <p:nvPr>
            <p:ph type="body" sz="quarter" idx="3"/>
          </p:nvPr>
        </p:nvSpPr>
        <p:spPr>
          <a:xfrm>
            <a:off x="710433" y="4925583"/>
            <a:ext cx="5678436" cy="4030320"/>
          </a:xfrm>
          <a:prstGeom prst="rect">
            <a:avLst/>
          </a:prstGeom>
        </p:spPr>
        <p:txBody>
          <a:bodyPr vert="horz" lIns="95390" tIns="47695" rIns="95390" bIns="476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54"/>
            <a:ext cx="3075750" cy="513459"/>
          </a:xfrm>
          <a:prstGeom prst="rect">
            <a:avLst/>
          </a:prstGeom>
        </p:spPr>
        <p:txBody>
          <a:bodyPr vert="horz" lIns="95390" tIns="47695" rIns="95390" bIns="4769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878" y="9721154"/>
            <a:ext cx="3075750" cy="513459"/>
          </a:xfrm>
          <a:prstGeom prst="rect">
            <a:avLst/>
          </a:prstGeom>
        </p:spPr>
        <p:txBody>
          <a:bodyPr vert="horz" lIns="95390" tIns="47695" rIns="95390" bIns="47695" rtlCol="0" anchor="b"/>
          <a:lstStyle>
            <a:lvl1pPr algn="r">
              <a:defRPr sz="1300"/>
            </a:lvl1pPr>
          </a:lstStyle>
          <a:p>
            <a:fld id="{F0A397D0-0650-4010-933B-A827818AB4A2}" type="slidenum">
              <a:rPr kumimoji="1" lang="ja-JP" altLang="en-US" smtClean="0"/>
              <a:t>‹#›</a:t>
            </a:fld>
            <a:endParaRPr kumimoji="1" lang="ja-JP" altLang="en-US"/>
          </a:p>
        </p:txBody>
      </p:sp>
    </p:spTree>
    <p:extLst>
      <p:ext uri="{BB962C8B-B14F-4D97-AF65-F5344CB8AC3E}">
        <p14:creationId xmlns:p14="http://schemas.microsoft.com/office/powerpoint/2010/main" val="41367932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ts val="1900"/>
              </a:lnSpc>
              <a:spcBef>
                <a:spcPts val="600"/>
              </a:spcBef>
              <a:buNone/>
            </a:pPr>
            <a:r>
              <a:rPr lang="ja-JP" altLang="en-US" sz="1200" dirty="0"/>
              <a:t>木材は、地上最大のバイオマス資源であり、持続的な利用が可能な材料です。</a:t>
            </a:r>
            <a:endParaRPr lang="en-US" altLang="ja-JP" sz="1200" dirty="0"/>
          </a:p>
          <a:p>
            <a:pPr marL="0" indent="0">
              <a:lnSpc>
                <a:spcPts val="1900"/>
              </a:lnSpc>
              <a:spcBef>
                <a:spcPts val="600"/>
              </a:spcBef>
              <a:buNone/>
            </a:pPr>
            <a:r>
              <a:rPr lang="ja-JP" altLang="en-US" sz="1200" dirty="0"/>
              <a:t>近年、環境負荷が高く埋蔵量が有限である地下資源由来のプラスチックや金属の代替材料として注目が集まっています。</a:t>
            </a:r>
            <a:endParaRPr lang="en-US" altLang="ja-JP" sz="1200" dirty="0"/>
          </a:p>
          <a:p>
            <a:pPr marL="0" indent="0">
              <a:lnSpc>
                <a:spcPts val="1900"/>
              </a:lnSpc>
              <a:spcBef>
                <a:spcPts val="600"/>
              </a:spcBef>
              <a:buNone/>
            </a:pPr>
            <a:r>
              <a:rPr lang="ja-JP" altLang="en-US" sz="1200" dirty="0"/>
              <a:t>今後、この代替を本格化させるには、木材の特徴をうまく活かした「個性的な材料の開発」と「簡便な加工法の確立」を両立させることが不可欠であると考えています。</a:t>
            </a:r>
            <a:endParaRPr lang="en-US" altLang="ja-JP" sz="1200" dirty="0"/>
          </a:p>
          <a:p>
            <a:pPr marL="0" indent="0">
              <a:lnSpc>
                <a:spcPts val="1900"/>
              </a:lnSpc>
              <a:spcBef>
                <a:spcPts val="600"/>
              </a:spcBef>
              <a:buNone/>
            </a:pPr>
            <a:endParaRPr lang="en-US" altLang="ja-JP" sz="1200" dirty="0"/>
          </a:p>
          <a:p>
            <a:pPr marL="0" indent="0">
              <a:lnSpc>
                <a:spcPts val="1900"/>
              </a:lnSpc>
              <a:spcBef>
                <a:spcPts val="600"/>
              </a:spcBef>
              <a:buNone/>
            </a:pPr>
            <a:r>
              <a:rPr lang="ja-JP" altLang="en-US" sz="1200" dirty="0"/>
              <a:t>木材の興味深い特徴の一つは、木材が配向した繊維の集合体であり、それが異方性を発現させていることです。</a:t>
            </a:r>
            <a:endParaRPr lang="en-US" altLang="ja-JP" sz="1200" dirty="0"/>
          </a:p>
          <a:p>
            <a:pPr marL="0" indent="0">
              <a:lnSpc>
                <a:spcPts val="1900"/>
              </a:lnSpc>
              <a:spcBef>
                <a:spcPts val="600"/>
              </a:spcBef>
              <a:buNone/>
            </a:pPr>
            <a:r>
              <a:rPr lang="ja-JP" altLang="en-US" sz="1200" dirty="0"/>
              <a:t>私は、この特徴を活かした高強度材料や光学素子の開発を目指しています。</a:t>
            </a:r>
            <a:endParaRPr lang="en-US" altLang="ja-JP" sz="1200" dirty="0"/>
          </a:p>
          <a:p>
            <a:pPr marL="0" indent="0">
              <a:lnSpc>
                <a:spcPts val="1900"/>
              </a:lnSpc>
              <a:spcBef>
                <a:spcPts val="600"/>
              </a:spcBef>
              <a:buNone/>
            </a:pPr>
            <a:r>
              <a:rPr lang="ja-JP" altLang="en-US" sz="1200" dirty="0"/>
              <a:t>これを実現するための加工法として、現在、木材の化学処理や塑性流動変形について研究しています。</a:t>
            </a:r>
            <a:endParaRPr lang="en-US" altLang="ja-JP" sz="1200" dirty="0"/>
          </a:p>
          <a:p>
            <a:pPr marL="0" indent="0">
              <a:lnSpc>
                <a:spcPts val="1900"/>
              </a:lnSpc>
              <a:spcBef>
                <a:spcPts val="600"/>
              </a:spcBef>
              <a:buNone/>
            </a:pPr>
            <a:r>
              <a:rPr lang="ja-JP" altLang="en-US" sz="1200" dirty="0"/>
              <a:t>これらの加工法についても、木材の特徴を活かせるように、日々、試行錯誤しています。</a:t>
            </a:r>
            <a:endParaRPr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F0A397D0-0650-4010-933B-A827818AB4A2}" type="slidenum">
              <a:rPr kumimoji="1" lang="ja-JP" altLang="en-US" smtClean="0"/>
              <a:t>1</a:t>
            </a:fld>
            <a:endParaRPr kumimoji="1" lang="ja-JP" altLang="en-US"/>
          </a:p>
        </p:txBody>
      </p:sp>
    </p:spTree>
    <p:extLst>
      <p:ext uri="{BB962C8B-B14F-4D97-AF65-F5344CB8AC3E}">
        <p14:creationId xmlns:p14="http://schemas.microsoft.com/office/powerpoint/2010/main" val="81769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4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EDD6173-294E-4F6C-903D-D1419CE18E13}"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A3C2B-0154-479B-A3C7-8FB04D870C1B}" type="slidenum">
              <a:rPr kumimoji="1" lang="ja-JP" altLang="en-US" smtClean="0"/>
              <a:t>‹#›</a:t>
            </a:fld>
            <a:endParaRPr kumimoji="1" lang="ja-JP" altLang="en-US"/>
          </a:p>
        </p:txBody>
      </p:sp>
    </p:spTree>
    <p:extLst>
      <p:ext uri="{BB962C8B-B14F-4D97-AF65-F5344CB8AC3E}">
        <p14:creationId xmlns:p14="http://schemas.microsoft.com/office/powerpoint/2010/main" val="87207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DD6173-294E-4F6C-903D-D1419CE18E13}"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A3C2B-0154-479B-A3C7-8FB04D870C1B}" type="slidenum">
              <a:rPr kumimoji="1" lang="ja-JP" altLang="en-US" smtClean="0"/>
              <a:t>‹#›</a:t>
            </a:fld>
            <a:endParaRPr kumimoji="1" lang="ja-JP" altLang="en-US"/>
          </a:p>
        </p:txBody>
      </p:sp>
    </p:spTree>
    <p:extLst>
      <p:ext uri="{BB962C8B-B14F-4D97-AF65-F5344CB8AC3E}">
        <p14:creationId xmlns:p14="http://schemas.microsoft.com/office/powerpoint/2010/main" val="57872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DD6173-294E-4F6C-903D-D1419CE18E13}"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A3C2B-0154-479B-A3C7-8FB04D870C1B}" type="slidenum">
              <a:rPr kumimoji="1" lang="ja-JP" altLang="en-US" smtClean="0"/>
              <a:t>‹#›</a:t>
            </a:fld>
            <a:endParaRPr kumimoji="1" lang="ja-JP" altLang="en-US"/>
          </a:p>
        </p:txBody>
      </p:sp>
    </p:spTree>
    <p:extLst>
      <p:ext uri="{BB962C8B-B14F-4D97-AF65-F5344CB8AC3E}">
        <p14:creationId xmlns:p14="http://schemas.microsoft.com/office/powerpoint/2010/main" val="257442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DD6173-294E-4F6C-903D-D1419CE18E13}" type="datetimeFigureOut">
              <a:rPr kumimoji="1" lang="ja-JP" altLang="en-US" smtClean="0"/>
              <a:t>2020/11/6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CCA3C2B-0154-479B-A3C7-8FB04D870C1B}" type="slidenum">
              <a:rPr kumimoji="1" lang="ja-JP" altLang="en-US" smtClean="0"/>
              <a:t>‹#›</a:t>
            </a:fld>
            <a:endParaRPr kumimoji="1" lang="ja-JP" altLang="en-US" dirty="0"/>
          </a:p>
        </p:txBody>
      </p:sp>
    </p:spTree>
    <p:extLst>
      <p:ext uri="{BB962C8B-B14F-4D97-AF65-F5344CB8AC3E}">
        <p14:creationId xmlns:p14="http://schemas.microsoft.com/office/powerpoint/2010/main" val="58969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DD6173-294E-4F6C-903D-D1419CE18E13}" type="datetimeFigureOut">
              <a:rPr kumimoji="1" lang="ja-JP" altLang="en-US" smtClean="0"/>
              <a:t>2020/11/6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A3C2B-0154-479B-A3C7-8FB04D870C1B}" type="slidenum">
              <a:rPr kumimoji="1" lang="ja-JP" altLang="en-US" smtClean="0"/>
              <a:t>‹#›</a:t>
            </a:fld>
            <a:endParaRPr kumimoji="1" lang="ja-JP" altLang="en-US"/>
          </a:p>
        </p:txBody>
      </p:sp>
    </p:spTree>
    <p:extLst>
      <p:ext uri="{BB962C8B-B14F-4D97-AF65-F5344CB8AC3E}">
        <p14:creationId xmlns:p14="http://schemas.microsoft.com/office/powerpoint/2010/main" val="218803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EDD6173-294E-4F6C-903D-D1419CE18E13}" type="datetimeFigureOut">
              <a:rPr kumimoji="1" lang="ja-JP" altLang="en-US" smtClean="0"/>
              <a:t>2020/11/6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CA3C2B-0154-479B-A3C7-8FB04D870C1B}" type="slidenum">
              <a:rPr kumimoji="1" lang="ja-JP" altLang="en-US" smtClean="0"/>
              <a:t>‹#›</a:t>
            </a:fld>
            <a:endParaRPr kumimoji="1" lang="ja-JP" altLang="en-US"/>
          </a:p>
        </p:txBody>
      </p:sp>
    </p:spTree>
    <p:extLst>
      <p:ext uri="{BB962C8B-B14F-4D97-AF65-F5344CB8AC3E}">
        <p14:creationId xmlns:p14="http://schemas.microsoft.com/office/powerpoint/2010/main" val="275273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DD6173-294E-4F6C-903D-D1419CE18E13}" type="datetimeFigureOut">
              <a:rPr kumimoji="1" lang="ja-JP" altLang="en-US" smtClean="0"/>
              <a:t>2020/11/6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CCA3C2B-0154-479B-A3C7-8FB04D870C1B}" type="slidenum">
              <a:rPr kumimoji="1" lang="ja-JP" altLang="en-US" smtClean="0"/>
              <a:t>‹#›</a:t>
            </a:fld>
            <a:endParaRPr kumimoji="1" lang="ja-JP" altLang="en-US"/>
          </a:p>
        </p:txBody>
      </p:sp>
    </p:spTree>
    <p:extLst>
      <p:ext uri="{BB962C8B-B14F-4D97-AF65-F5344CB8AC3E}">
        <p14:creationId xmlns:p14="http://schemas.microsoft.com/office/powerpoint/2010/main" val="128735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DD6173-294E-4F6C-903D-D1419CE18E13}" type="datetimeFigureOut">
              <a:rPr kumimoji="1" lang="ja-JP" altLang="en-US" smtClean="0"/>
              <a:t>2020/11/6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CCA3C2B-0154-479B-A3C7-8FB04D870C1B}" type="slidenum">
              <a:rPr kumimoji="1" lang="ja-JP" altLang="en-US" smtClean="0"/>
              <a:t>‹#›</a:t>
            </a:fld>
            <a:endParaRPr kumimoji="1" lang="ja-JP" altLang="en-US"/>
          </a:p>
        </p:txBody>
      </p:sp>
    </p:spTree>
    <p:extLst>
      <p:ext uri="{BB962C8B-B14F-4D97-AF65-F5344CB8AC3E}">
        <p14:creationId xmlns:p14="http://schemas.microsoft.com/office/powerpoint/2010/main" val="19870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D6173-294E-4F6C-903D-D1419CE18E13}" type="datetimeFigureOut">
              <a:rPr kumimoji="1" lang="ja-JP" altLang="en-US" smtClean="0"/>
              <a:t>2020/11/6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CCA3C2B-0154-479B-A3C7-8FB04D870C1B}" type="slidenum">
              <a:rPr kumimoji="1" lang="ja-JP" altLang="en-US" smtClean="0"/>
              <a:t>‹#›</a:t>
            </a:fld>
            <a:endParaRPr kumimoji="1" lang="ja-JP" altLang="en-US"/>
          </a:p>
        </p:txBody>
      </p:sp>
    </p:spTree>
    <p:extLst>
      <p:ext uri="{BB962C8B-B14F-4D97-AF65-F5344CB8AC3E}">
        <p14:creationId xmlns:p14="http://schemas.microsoft.com/office/powerpoint/2010/main" val="138024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DD6173-294E-4F6C-903D-D1419CE18E13}" type="datetimeFigureOut">
              <a:rPr kumimoji="1" lang="ja-JP" altLang="en-US" smtClean="0"/>
              <a:t>2020/11/6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CA3C2B-0154-479B-A3C7-8FB04D870C1B}" type="slidenum">
              <a:rPr kumimoji="1" lang="ja-JP" altLang="en-US" smtClean="0"/>
              <a:t>‹#›</a:t>
            </a:fld>
            <a:endParaRPr kumimoji="1" lang="ja-JP" altLang="en-US"/>
          </a:p>
        </p:txBody>
      </p:sp>
    </p:spTree>
    <p:extLst>
      <p:ext uri="{BB962C8B-B14F-4D97-AF65-F5344CB8AC3E}">
        <p14:creationId xmlns:p14="http://schemas.microsoft.com/office/powerpoint/2010/main" val="107904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DD6173-294E-4F6C-903D-D1419CE18E13}" type="datetimeFigureOut">
              <a:rPr kumimoji="1" lang="ja-JP" altLang="en-US" smtClean="0"/>
              <a:t>2020/11/6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CA3C2B-0154-479B-A3C7-8FB04D870C1B}" type="slidenum">
              <a:rPr kumimoji="1" lang="ja-JP" altLang="en-US" smtClean="0"/>
              <a:t>‹#›</a:t>
            </a:fld>
            <a:endParaRPr kumimoji="1" lang="ja-JP" altLang="en-US"/>
          </a:p>
        </p:txBody>
      </p:sp>
    </p:spTree>
    <p:extLst>
      <p:ext uri="{BB962C8B-B14F-4D97-AF65-F5344CB8AC3E}">
        <p14:creationId xmlns:p14="http://schemas.microsoft.com/office/powerpoint/2010/main" val="397309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886700" cy="499847"/>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37995" y="622300"/>
            <a:ext cx="8668010" cy="5554663"/>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ＭＳ ゴシック" panose="020B0609070205080204" pitchFamily="49" charset="-128"/>
                <a:cs typeface="Arial" panose="020B0604020202020204" pitchFamily="34" charset="0"/>
              </a:defRPr>
            </a:lvl1pPr>
          </a:lstStyle>
          <a:p>
            <a:fld id="{3EDD6173-294E-4F6C-903D-D1419CE18E13}" type="datetimeFigureOut">
              <a:rPr lang="ja-JP" altLang="en-US" smtClean="0"/>
              <a:pPr/>
              <a:t>2020/11/6</a:t>
            </a:fld>
            <a:endParaRPr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ＭＳ ゴシック" panose="020B0609070205080204" pitchFamily="49" charset="-128"/>
                <a:cs typeface="Arial" panose="020B0604020202020204" pitchFamily="34" charset="0"/>
              </a:defRPr>
            </a:lvl1pPr>
          </a:lstStyle>
          <a:p>
            <a:endParaRPr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ＭＳ ゴシック" panose="020B0609070205080204" pitchFamily="49" charset="-128"/>
                <a:cs typeface="Arial" panose="020B0604020202020204" pitchFamily="34" charset="0"/>
              </a:defRPr>
            </a:lvl1pPr>
          </a:lstStyle>
          <a:p>
            <a:fld id="{BCCA3C2B-0154-479B-A3C7-8FB04D870C1B}" type="slidenum">
              <a:rPr lang="ja-JP" altLang="en-US" smtClean="0"/>
              <a:pPr/>
              <a:t>‹#›</a:t>
            </a:fld>
            <a:endParaRPr lang="ja-JP" altLang="en-US"/>
          </a:p>
        </p:txBody>
      </p:sp>
    </p:spTree>
    <p:extLst>
      <p:ext uri="{BB962C8B-B14F-4D97-AF65-F5344CB8AC3E}">
        <p14:creationId xmlns:p14="http://schemas.microsoft.com/office/powerpoint/2010/main" val="532121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kern="1200">
          <a:solidFill>
            <a:schemeClr val="tx1"/>
          </a:solidFill>
          <a:latin typeface="+mj-lt"/>
          <a:ea typeface="メイリオ" panose="020B0604030504040204" pitchFamily="50" charset="-128"/>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n"/>
        <a:defRPr kumimoji="1"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u"/>
        <a:defRPr kumimoji="1"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l"/>
        <a:defRPr kumimoji="1"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n"/>
        <a:defRPr kumimoji="1"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n"/>
        <a:defRPr kumimoji="1"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6"/>
          <p:cNvSpPr txBox="1">
            <a:spLocks/>
          </p:cNvSpPr>
          <p:nvPr/>
        </p:nvSpPr>
        <p:spPr>
          <a:xfrm>
            <a:off x="144702" y="197030"/>
            <a:ext cx="8999298" cy="63866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n"/>
              <a:defRPr kumimoji="1"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u"/>
              <a:defRPr kumimoji="1"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l"/>
              <a:defRPr kumimoji="1"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n"/>
              <a:defRPr kumimoji="1"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n"/>
              <a:defRPr kumimoji="1"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600"/>
              </a:spcBef>
              <a:buFont typeface="Wingdings" panose="05000000000000000000" pitchFamily="2" charset="2"/>
              <a:buNone/>
            </a:pPr>
            <a:r>
              <a:rPr lang="ja-JP" altLang="en-US" sz="1800" dirty="0"/>
              <a:t>＜氏名＞ 田中　聡一（タナカ　ソウイチ）</a:t>
            </a:r>
            <a:endParaRPr lang="en-US" altLang="ja-JP" sz="1800" dirty="0"/>
          </a:p>
          <a:p>
            <a:pPr marL="0" indent="0">
              <a:spcBef>
                <a:spcPts val="600"/>
              </a:spcBef>
              <a:buFont typeface="Wingdings" panose="05000000000000000000" pitchFamily="2" charset="2"/>
              <a:buNone/>
            </a:pPr>
            <a:r>
              <a:rPr lang="ja-JP" altLang="en-US" sz="1800" dirty="0"/>
              <a:t>＜所属＞ 京都大学生存圏研究所　生物機能材料分野</a:t>
            </a:r>
            <a:endParaRPr lang="en-US" altLang="ja-JP" sz="1800" dirty="0"/>
          </a:p>
          <a:p>
            <a:pPr marL="0" indent="0">
              <a:spcBef>
                <a:spcPts val="600"/>
              </a:spcBef>
              <a:buFont typeface="Wingdings" panose="05000000000000000000" pitchFamily="2" charset="2"/>
              <a:buNone/>
            </a:pPr>
            <a:r>
              <a:rPr lang="ja-JP" altLang="en-US" sz="1800" dirty="0"/>
              <a:t>＜役職＞ 助教</a:t>
            </a:r>
            <a:endParaRPr lang="en-US" altLang="ja-JP" sz="1800" dirty="0"/>
          </a:p>
          <a:p>
            <a:pPr marL="0" indent="0">
              <a:spcBef>
                <a:spcPts val="600"/>
              </a:spcBef>
              <a:buFont typeface="Wingdings" panose="05000000000000000000" pitchFamily="2" charset="2"/>
              <a:buNone/>
            </a:pPr>
            <a:r>
              <a:rPr lang="ja-JP" altLang="en-US" sz="1800" dirty="0"/>
              <a:t>＜研究内容＞</a:t>
            </a:r>
            <a:endParaRPr lang="en-US" altLang="ja-JP" sz="1800" dirty="0"/>
          </a:p>
          <a:p>
            <a:pPr marL="0" indent="0">
              <a:spcBef>
                <a:spcPts val="600"/>
              </a:spcBef>
              <a:buFont typeface="Wingdings" panose="05000000000000000000" pitchFamily="2" charset="2"/>
              <a:buNone/>
            </a:pPr>
            <a:r>
              <a:rPr lang="ja-JP" altLang="en-US" sz="1800" dirty="0"/>
              <a:t>　　背景：木材   地上最大のバイオマス資源</a:t>
            </a:r>
          </a:p>
          <a:p>
            <a:pPr marL="0" indent="0">
              <a:spcBef>
                <a:spcPts val="600"/>
              </a:spcBef>
              <a:buFont typeface="Wingdings" panose="05000000000000000000" pitchFamily="2" charset="2"/>
              <a:buNone/>
            </a:pPr>
            <a:r>
              <a:rPr lang="ja-JP" altLang="en-US" sz="1800" dirty="0"/>
              <a:t>　　   　　　　　地下資源由来の金属や合成樹脂の代替として期待</a:t>
            </a:r>
          </a:p>
          <a:p>
            <a:pPr marL="0" indent="0">
              <a:spcBef>
                <a:spcPts val="600"/>
              </a:spcBef>
              <a:buFont typeface="Wingdings" panose="05000000000000000000" pitchFamily="2" charset="2"/>
              <a:buNone/>
            </a:pPr>
            <a:r>
              <a:rPr lang="ja-JP" altLang="en-US" sz="1800" dirty="0"/>
              <a:t>　テーマ：</a:t>
            </a:r>
            <a:r>
              <a:rPr lang="ja-JP" altLang="en-US" sz="1800" u="sng" dirty="0"/>
              <a:t>木材の特徴</a:t>
            </a:r>
            <a:r>
              <a:rPr lang="ja-JP" altLang="en-US" sz="1800" dirty="0"/>
              <a:t>を活かした①個性的な材料の開発・②簡易的な加工法の確立</a:t>
            </a:r>
          </a:p>
          <a:p>
            <a:pPr marL="0" indent="0">
              <a:spcBef>
                <a:spcPts val="600"/>
              </a:spcBef>
              <a:buFont typeface="Wingdings" panose="05000000000000000000" pitchFamily="2" charset="2"/>
              <a:buNone/>
            </a:pPr>
            <a:r>
              <a:rPr lang="ja-JP" altLang="en-US" sz="1800" dirty="0"/>
              <a:t>　　　➔緻密な階層構造</a:t>
            </a:r>
            <a:endParaRPr lang="en-US" altLang="ja-JP" sz="1800" dirty="0"/>
          </a:p>
          <a:p>
            <a:pPr marL="0" indent="0">
              <a:spcBef>
                <a:spcPts val="600"/>
              </a:spcBef>
              <a:buFont typeface="Wingdings" panose="05000000000000000000" pitchFamily="2" charset="2"/>
              <a:buNone/>
            </a:pPr>
            <a:endParaRPr lang="en-US" altLang="ja-JP" sz="1800" dirty="0"/>
          </a:p>
          <a:p>
            <a:pPr marL="0" indent="0">
              <a:spcBef>
                <a:spcPts val="600"/>
              </a:spcBef>
              <a:buFont typeface="Wingdings" panose="05000000000000000000" pitchFamily="2" charset="2"/>
              <a:buNone/>
            </a:pPr>
            <a:endParaRPr lang="en-US" altLang="ja-JP" sz="1800" dirty="0"/>
          </a:p>
          <a:p>
            <a:pPr marL="0" indent="0">
              <a:spcBef>
                <a:spcPts val="600"/>
              </a:spcBef>
              <a:buFont typeface="Wingdings" panose="05000000000000000000" pitchFamily="2" charset="2"/>
              <a:buNone/>
            </a:pPr>
            <a:endParaRPr lang="en-US" altLang="ja-JP" sz="1800" dirty="0"/>
          </a:p>
          <a:p>
            <a:pPr marL="0" indent="0">
              <a:spcBef>
                <a:spcPts val="600"/>
              </a:spcBef>
              <a:buFont typeface="Wingdings" panose="05000000000000000000" pitchFamily="2" charset="2"/>
              <a:buNone/>
            </a:pPr>
            <a:endParaRPr lang="en-US" altLang="ja-JP" sz="1800" dirty="0"/>
          </a:p>
          <a:p>
            <a:pPr marL="0" indent="0">
              <a:spcBef>
                <a:spcPts val="600"/>
              </a:spcBef>
              <a:buFont typeface="Wingdings" panose="05000000000000000000" pitchFamily="2" charset="2"/>
              <a:buNone/>
            </a:pPr>
            <a:endParaRPr lang="en-US" altLang="ja-JP" sz="1800" dirty="0"/>
          </a:p>
          <a:p>
            <a:pPr marL="0" indent="0">
              <a:spcBef>
                <a:spcPts val="600"/>
              </a:spcBef>
              <a:buFont typeface="Wingdings" panose="05000000000000000000" pitchFamily="2" charset="2"/>
              <a:buNone/>
            </a:pPr>
            <a:endParaRPr lang="en-US" altLang="ja-JP" sz="1800" dirty="0"/>
          </a:p>
          <a:p>
            <a:pPr marL="0" indent="0">
              <a:spcBef>
                <a:spcPts val="600"/>
              </a:spcBef>
              <a:buFont typeface="Wingdings" panose="05000000000000000000" pitchFamily="2" charset="2"/>
              <a:buNone/>
            </a:pPr>
            <a:endParaRPr lang="en-US" altLang="ja-JP" sz="1800" dirty="0"/>
          </a:p>
          <a:p>
            <a:pPr marL="0" indent="0">
              <a:spcBef>
                <a:spcPts val="600"/>
              </a:spcBef>
              <a:buFont typeface="Wingdings" panose="05000000000000000000" pitchFamily="2" charset="2"/>
              <a:buNone/>
            </a:pPr>
            <a:endParaRPr lang="en-US" altLang="ja-JP" sz="1800" dirty="0"/>
          </a:p>
          <a:p>
            <a:pPr marL="0" indent="0">
              <a:spcBef>
                <a:spcPts val="600"/>
              </a:spcBef>
              <a:buFont typeface="Wingdings" panose="05000000000000000000" pitchFamily="2" charset="2"/>
              <a:buNone/>
            </a:pPr>
            <a:endParaRPr lang="en-US" altLang="ja-JP" sz="1800" dirty="0"/>
          </a:p>
          <a:p>
            <a:pPr marL="0" indent="0">
              <a:spcBef>
                <a:spcPts val="600"/>
              </a:spcBef>
              <a:buFont typeface="Wingdings" panose="05000000000000000000" pitchFamily="2" charset="2"/>
              <a:buNone/>
            </a:pPr>
            <a:endParaRPr lang="en-US" altLang="ja-JP" sz="1800" dirty="0"/>
          </a:p>
          <a:p>
            <a:pPr marL="0" indent="0">
              <a:spcBef>
                <a:spcPts val="600"/>
              </a:spcBef>
              <a:buFont typeface="Wingdings" panose="05000000000000000000" pitchFamily="2" charset="2"/>
              <a:buNone/>
            </a:pPr>
            <a:endParaRPr lang="en-US" altLang="ja-JP" sz="1800" dirty="0"/>
          </a:p>
          <a:p>
            <a:pPr marL="0" indent="0">
              <a:spcBef>
                <a:spcPts val="600"/>
              </a:spcBef>
              <a:buNone/>
            </a:pPr>
            <a:r>
              <a:rPr lang="ja-JP" altLang="en-US" sz="1800" dirty="0"/>
              <a:t>＜関心・興味のある話題＞ 変形加工による材料物性制御技術（金属、樹脂等も含む）</a:t>
            </a:r>
          </a:p>
        </p:txBody>
      </p:sp>
      <p:pic>
        <p:nvPicPr>
          <p:cNvPr id="4" name="図 3" descr="黒いシャツを着たメガネをかけた男性&#10;&#10;自動的に生成された説明">
            <a:extLst>
              <a:ext uri="{FF2B5EF4-FFF2-40B4-BE49-F238E27FC236}">
                <a16:creationId xmlns:a16="http://schemas.microsoft.com/office/drawing/2014/main" id="{3B029AFB-912B-45DA-8F72-A31818B866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93" b="19131"/>
          <a:stretch/>
        </p:blipFill>
        <p:spPr>
          <a:xfrm>
            <a:off x="7277475" y="168546"/>
            <a:ext cx="1663767" cy="1917907"/>
          </a:xfrm>
          <a:prstGeom prst="rect">
            <a:avLst/>
          </a:prstGeom>
        </p:spPr>
      </p:pic>
      <p:sp>
        <p:nvSpPr>
          <p:cNvPr id="19" name="四角形: 角を丸くする 18">
            <a:extLst>
              <a:ext uri="{FF2B5EF4-FFF2-40B4-BE49-F238E27FC236}">
                <a16:creationId xmlns:a16="http://schemas.microsoft.com/office/drawing/2014/main" id="{23341411-45CF-45F7-8812-B0B932473A52}"/>
              </a:ext>
            </a:extLst>
          </p:cNvPr>
          <p:cNvSpPr/>
          <p:nvPr/>
        </p:nvSpPr>
        <p:spPr>
          <a:xfrm>
            <a:off x="1326552" y="1479550"/>
            <a:ext cx="576000" cy="296031"/>
          </a:xfrm>
          <a:prstGeom prst="roundRect">
            <a:avLst>
              <a:gd name="adj" fmla="val 46535"/>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BA7E99F4-9B5A-431F-B584-89AB86B92988}"/>
              </a:ext>
            </a:extLst>
          </p:cNvPr>
          <p:cNvPicPr>
            <a:picLocks noChangeAspect="1"/>
          </p:cNvPicPr>
          <p:nvPr/>
        </p:nvPicPr>
        <p:blipFill>
          <a:blip r:embed="rId4"/>
          <a:stretch>
            <a:fillRect/>
          </a:stretch>
        </p:blipFill>
        <p:spPr>
          <a:xfrm>
            <a:off x="1141063" y="2676864"/>
            <a:ext cx="7173645" cy="3572016"/>
          </a:xfrm>
          <a:prstGeom prst="rect">
            <a:avLst/>
          </a:prstGeom>
        </p:spPr>
      </p:pic>
      <p:sp>
        <p:nvSpPr>
          <p:cNvPr id="22" name="四角形: 角を丸くする 21">
            <a:extLst>
              <a:ext uri="{FF2B5EF4-FFF2-40B4-BE49-F238E27FC236}">
                <a16:creationId xmlns:a16="http://schemas.microsoft.com/office/drawing/2014/main" id="{8AAED07B-39F7-4B41-A0F9-4B4861A0953C}"/>
              </a:ext>
            </a:extLst>
          </p:cNvPr>
          <p:cNvSpPr/>
          <p:nvPr/>
        </p:nvSpPr>
        <p:spPr>
          <a:xfrm>
            <a:off x="3734445" y="3911212"/>
            <a:ext cx="5076168" cy="2075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FF00"/>
                </a:solidFill>
              </a:rPr>
              <a:t>自己紹介スライドのレイアウトは自由ですが、</a:t>
            </a:r>
            <a:endParaRPr lang="en-US" altLang="ja-JP" b="1" dirty="0">
              <a:solidFill>
                <a:srgbClr val="FFFF00"/>
              </a:solidFill>
            </a:endParaRPr>
          </a:p>
          <a:p>
            <a:r>
              <a:rPr kumimoji="1" lang="ja-JP" altLang="en-US" b="1" dirty="0">
                <a:solidFill>
                  <a:srgbClr val="FFFF00"/>
                </a:solidFill>
              </a:rPr>
              <a:t>　　・氏名</a:t>
            </a:r>
            <a:endParaRPr kumimoji="1" lang="en-US" altLang="ja-JP" b="1" dirty="0">
              <a:solidFill>
                <a:srgbClr val="FFFF00"/>
              </a:solidFill>
            </a:endParaRPr>
          </a:p>
          <a:p>
            <a:r>
              <a:rPr lang="ja-JP" altLang="en-US" b="1" dirty="0">
                <a:solidFill>
                  <a:srgbClr val="FFFF00"/>
                </a:solidFill>
              </a:rPr>
              <a:t>　　・</a:t>
            </a:r>
            <a:r>
              <a:rPr kumimoji="1" lang="ja-JP" altLang="en-US" b="1" dirty="0">
                <a:solidFill>
                  <a:srgbClr val="FFFF00"/>
                </a:solidFill>
              </a:rPr>
              <a:t>所属</a:t>
            </a:r>
            <a:endParaRPr kumimoji="1" lang="en-US" altLang="ja-JP" b="1" dirty="0">
              <a:solidFill>
                <a:srgbClr val="FFFF00"/>
              </a:solidFill>
            </a:endParaRPr>
          </a:p>
          <a:p>
            <a:r>
              <a:rPr kumimoji="1" lang="ja-JP" altLang="en-US" b="1" dirty="0">
                <a:solidFill>
                  <a:srgbClr val="FFFF00"/>
                </a:solidFill>
              </a:rPr>
              <a:t>　　・役職（</a:t>
            </a:r>
            <a:r>
              <a:rPr kumimoji="1" lang="en-US" altLang="ja-JP" b="1" dirty="0">
                <a:solidFill>
                  <a:srgbClr val="FFFF00"/>
                </a:solidFill>
              </a:rPr>
              <a:t>or </a:t>
            </a:r>
            <a:r>
              <a:rPr kumimoji="1" lang="ja-JP" altLang="en-US" b="1" dirty="0">
                <a:solidFill>
                  <a:srgbClr val="FFFF00"/>
                </a:solidFill>
              </a:rPr>
              <a:t>学年）</a:t>
            </a:r>
            <a:endParaRPr kumimoji="1" lang="en-US" altLang="ja-JP" b="1" dirty="0">
              <a:solidFill>
                <a:srgbClr val="FFFF00"/>
              </a:solidFill>
            </a:endParaRPr>
          </a:p>
          <a:p>
            <a:r>
              <a:rPr lang="ja-JP" altLang="en-US" b="1" dirty="0">
                <a:solidFill>
                  <a:srgbClr val="FFFF00"/>
                </a:solidFill>
              </a:rPr>
              <a:t>　　・</a:t>
            </a:r>
            <a:r>
              <a:rPr kumimoji="1" lang="ja-JP" altLang="en-US" b="1" dirty="0">
                <a:solidFill>
                  <a:srgbClr val="FFFF00"/>
                </a:solidFill>
              </a:rPr>
              <a:t>写真</a:t>
            </a:r>
            <a:endParaRPr kumimoji="1" lang="en-US" altLang="ja-JP" b="1" dirty="0">
              <a:solidFill>
                <a:srgbClr val="FFFF00"/>
              </a:solidFill>
            </a:endParaRPr>
          </a:p>
          <a:p>
            <a:r>
              <a:rPr kumimoji="1" lang="ja-JP" altLang="en-US" b="1" dirty="0">
                <a:solidFill>
                  <a:srgbClr val="FFFF00"/>
                </a:solidFill>
              </a:rPr>
              <a:t>　　・研究内容 </a:t>
            </a:r>
            <a:r>
              <a:rPr kumimoji="1" lang="en-US" altLang="ja-JP" b="1" dirty="0">
                <a:solidFill>
                  <a:srgbClr val="FFFF00"/>
                </a:solidFill>
              </a:rPr>
              <a:t>(or/and </a:t>
            </a:r>
            <a:r>
              <a:rPr kumimoji="1" lang="ja-JP" altLang="en-US" b="1" dirty="0">
                <a:solidFill>
                  <a:srgbClr val="FFFF00"/>
                </a:solidFill>
              </a:rPr>
              <a:t>業務内容</a:t>
            </a:r>
            <a:r>
              <a:rPr kumimoji="1" lang="en-US" altLang="ja-JP" b="1" dirty="0">
                <a:solidFill>
                  <a:srgbClr val="FFFF00"/>
                </a:solidFill>
              </a:rPr>
              <a:t>)</a:t>
            </a:r>
            <a:endParaRPr lang="en-US" altLang="ja-JP" b="1" dirty="0">
              <a:solidFill>
                <a:srgbClr val="FFFF00"/>
              </a:solidFill>
            </a:endParaRPr>
          </a:p>
          <a:p>
            <a:r>
              <a:rPr kumimoji="1" lang="ja-JP" altLang="en-US" b="1" dirty="0">
                <a:solidFill>
                  <a:srgbClr val="FFFF00"/>
                </a:solidFill>
              </a:rPr>
              <a:t>は最低限含めるようにしてください。</a:t>
            </a:r>
          </a:p>
        </p:txBody>
      </p:sp>
    </p:spTree>
    <p:extLst>
      <p:ext uri="{BB962C8B-B14F-4D97-AF65-F5344CB8AC3E}">
        <p14:creationId xmlns:p14="http://schemas.microsoft.com/office/powerpoint/2010/main" val="15023758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iSegoe">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ClassesMei.potx" id="{C3075F23-A4FE-4AF6-A580-618DBADB1503}" vid="{576C1BF1-9FAE-411D-84F8-07A8D7F8A05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ForClassesMei</Template>
  <TotalTime>3889</TotalTime>
  <Words>350</Words>
  <Application>Microsoft Office PowerPoint</Application>
  <PresentationFormat>画面に合わせる (4:3)</PresentationFormat>
  <Paragraphs>36</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Segoe UI</vt:lpstr>
      <vt:lpstr>Wingdings</vt:lpstr>
      <vt:lpstr>Office テーマ</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YUASA Motohiro</dc:creator>
  <cp:lastModifiedBy>聡一</cp:lastModifiedBy>
  <cp:revision>120</cp:revision>
  <cp:lastPrinted>2018-10-05T02:34:24Z</cp:lastPrinted>
  <dcterms:created xsi:type="dcterms:W3CDTF">2018-10-05T00:31:36Z</dcterms:created>
  <dcterms:modified xsi:type="dcterms:W3CDTF">2020-11-06T04:12:55Z</dcterms:modified>
</cp:coreProperties>
</file>